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60" r:id="rId2"/>
    <p:sldId id="261" r:id="rId3"/>
    <p:sldId id="262" r:id="rId4"/>
    <p:sldId id="263" r:id="rId5"/>
    <p:sldId id="272" r:id="rId6"/>
    <p:sldId id="273" r:id="rId7"/>
    <p:sldId id="274" r:id="rId8"/>
    <p:sldId id="275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7" r:id="rId19"/>
    <p:sldId id="278" r:id="rId20"/>
    <p:sldId id="27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02" y="-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>
        <c:manualLayout>
          <c:xMode val="edge"/>
          <c:yMode val="edge"/>
          <c:x val="0.2046035260735983"/>
          <c:y val="3.1304280237972118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Roles and Responsibilities</c:v>
                </c:pt>
              </c:strCache>
            </c:strRef>
          </c:tx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tx2">
                  <a:lumMod val="50000"/>
                  <a:lumOff val="50000"/>
                </a:schemeClr>
              </a:solidFill>
            </c:spPr>
          </c:dPt>
          <c:dPt>
            <c:idx val="5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6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cat>
            <c:strRef>
              <c:f>Sheet1!$A$2:$A$9</c:f>
              <c:strCache>
                <c:ptCount val="8"/>
                <c:pt idx="0">
                  <c:v>Clinical Work</c:v>
                </c:pt>
                <c:pt idx="1">
                  <c:v>Administrative Work</c:v>
                </c:pt>
                <c:pt idx="2">
                  <c:v>Research</c:v>
                </c:pt>
                <c:pt idx="3">
                  <c:v>Career Development / Planning</c:v>
                </c:pt>
                <c:pt idx="4">
                  <c:v>Family - Parent, Wife, Daughter, Sister</c:v>
                </c:pt>
                <c:pt idx="5">
                  <c:v>Friends</c:v>
                </c:pt>
                <c:pt idx="6">
                  <c:v>Hobbies/Interests</c:v>
                </c:pt>
                <c:pt idx="7">
                  <c:v>Self-Care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23</c:v>
                </c:pt>
                <c:pt idx="1">
                  <c:v>23</c:v>
                </c:pt>
                <c:pt idx="2">
                  <c:v>2</c:v>
                </c:pt>
                <c:pt idx="3">
                  <c:v>1</c:v>
                </c:pt>
                <c:pt idx="4">
                  <c:v>28</c:v>
                </c:pt>
                <c:pt idx="5">
                  <c:v>5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617772659263692"/>
          <c:y val="1.2292419415605936E-2"/>
          <c:w val="0.38382227340736308"/>
          <c:h val="0.987707580584394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0.60421</cdr:x>
      <cdr:y>0.03262</cdr:y>
    </cdr:from>
    <cdr:to>
      <cdr:x>0.62869</cdr:x>
      <cdr:y>0.48105</cdr:y>
    </cdr:to>
    <cdr:sp macro="" textlink="">
      <cdr:nvSpPr>
        <cdr:cNvPr id="2" name="Left Brace 1"/>
        <cdr:cNvSpPr/>
      </cdr:nvSpPr>
      <cdr:spPr>
        <a:xfrm xmlns:a="http://schemas.openxmlformats.org/drawingml/2006/main">
          <a:off x="6125672" y="151075"/>
          <a:ext cx="248194" cy="2076994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0.60429</cdr:x>
      <cdr:y>0.52459</cdr:y>
    </cdr:from>
    <cdr:to>
      <cdr:x>0.62954</cdr:x>
      <cdr:y>0.97475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126480" y="2429691"/>
          <a:ext cx="256054" cy="2085013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0073C-EF51-47D6-B640-C322BA11C20D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A313F-BC35-45A4-BA93-3B0E0C85B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32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Intervention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0BA12-6267-4200-8F39-90BCED61EEE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32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What</a:t>
            </a:r>
            <a:r>
              <a:rPr lang="en-US" baseline="0" dirty="0" smtClean="0"/>
              <a:t> does my life look like: hours at work; 2 small kids, dog, (kid activities although we keep this somewhat under control) husband who works at night during basketball season;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(especially compared to friends/non-work peers)</a:t>
            </a:r>
          </a:p>
          <a:p>
            <a:pPr marL="448650" lvl="1" defTabSz="897301">
              <a:defRPr/>
            </a:pPr>
            <a:r>
              <a:rPr lang="en-US" dirty="0" smtClean="0"/>
              <a:t>Not feeling like I am as organized as I could be and not feeling like there is enough time for everything.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Feeling like I am always at work</a:t>
            </a:r>
          </a:p>
          <a:p>
            <a:pPr lvl="1"/>
            <a:r>
              <a:rPr lang="en-US" dirty="0" smtClean="0"/>
              <a:t>Officially at work 7:30a – 6pm daily; 6:30 dinner, bathe kids, put kids to bed, clean up/straighten up/veg out for one hour then go to bed to wake up between 5 and 5:30; rotate morning routine between working for 1-1/2 hours before getting ready for work or exercising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0BA12-6267-4200-8F39-90BCED61EEE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28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7301">
              <a:defRPr/>
            </a:pPr>
            <a:r>
              <a:rPr lang="en-US" dirty="0" smtClean="0"/>
              <a:t>It would be untrue to say no work. (except during budget cycle and for quick email/text checks for urgent issues).</a:t>
            </a:r>
          </a:p>
          <a:p>
            <a:pPr defTabSz="897301">
              <a:defRPr/>
            </a:pPr>
            <a:endParaRPr lang="en-US" dirty="0" smtClean="0"/>
          </a:p>
          <a:p>
            <a:pPr defTabSz="897301">
              <a:defRPr/>
            </a:pPr>
            <a:r>
              <a:rPr lang="en-US" dirty="0" smtClean="0"/>
              <a:t>I wake up early (at home) and work before anyone is awake for an hour or so to respond to emails, work on projects, have a great cup of coffee, get organized/focused for the day. </a:t>
            </a:r>
          </a:p>
          <a:p>
            <a:pPr defTabSz="897301">
              <a:defRPr/>
            </a:pPr>
            <a:endParaRPr lang="en-US" dirty="0" smtClean="0"/>
          </a:p>
          <a:p>
            <a:pPr defTabSz="897301">
              <a:defRPr/>
            </a:pPr>
            <a:endParaRPr lang="en-US" dirty="0" smtClean="0"/>
          </a:p>
          <a:p>
            <a:pPr defTabSz="897301">
              <a:defRPr/>
            </a:pPr>
            <a:r>
              <a:rPr lang="en-US" dirty="0" smtClean="0"/>
              <a:t>Live close</a:t>
            </a:r>
            <a:r>
              <a:rPr lang="en-US" baseline="0" dirty="0" smtClean="0"/>
              <a:t> to work</a:t>
            </a:r>
            <a:endParaRPr lang="en-US" dirty="0" smtClean="0"/>
          </a:p>
          <a:p>
            <a:pPr defTabSz="897301">
              <a:defRPr/>
            </a:pPr>
            <a:endParaRPr lang="en-US" dirty="0" smtClean="0"/>
          </a:p>
          <a:p>
            <a:pPr defTabSz="897301">
              <a:defRPr/>
            </a:pPr>
            <a:r>
              <a:rPr lang="en-US" dirty="0" smtClean="0"/>
              <a:t>to allow me to catch up on any old emails/project work, organize/refresh and a time for either making a </a:t>
            </a:r>
            <a:r>
              <a:rPr lang="en-US" dirty="0" err="1" smtClean="0"/>
              <a:t>dr</a:t>
            </a:r>
            <a:r>
              <a:rPr lang="en-US" dirty="0" smtClean="0"/>
              <a:t> appt or having a </a:t>
            </a:r>
            <a:r>
              <a:rPr lang="en-US" dirty="0" err="1" smtClean="0"/>
              <a:t>dr</a:t>
            </a:r>
            <a:r>
              <a:rPr lang="en-US" dirty="0" smtClean="0"/>
              <a:t> appt.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0BA12-6267-4200-8F39-90BCED61EEE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01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2/6/2017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1" y="1023867"/>
            <a:ext cx="4095238" cy="3349641"/>
          </a:xfrm>
        </p:spPr>
        <p:txBody>
          <a:bodyPr/>
          <a:lstStyle/>
          <a:p>
            <a:r>
              <a:rPr lang="en-US" dirty="0" smtClean="0"/>
              <a:t>WORK-LIFE INTEGRATION: CHALLENGES &amp; EFFECTIVE COPING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34263" y="4715707"/>
            <a:ext cx="3793678" cy="10377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Erica Duncan, MD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Associate Professor</a:t>
            </a:r>
          </a:p>
        </p:txBody>
      </p:sp>
    </p:spTree>
    <p:extLst>
      <p:ext uri="{BB962C8B-B14F-4D97-AF65-F5344CB8AC3E}">
        <p14:creationId xmlns:p14="http://schemas.microsoft.com/office/powerpoint/2010/main" val="2279500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YOUR BIGGEST WORK-LIFE INTEGRATION CHALLENGES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128484"/>
              </p:ext>
            </p:extLst>
          </p:nvPr>
        </p:nvGraphicFramePr>
        <p:xfrm>
          <a:off x="1659793" y="2226365"/>
          <a:ext cx="10138359" cy="4631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9419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COPING AT HOME WITH WORK-LIFE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399"/>
            <a:ext cx="8770571" cy="4066903"/>
          </a:xfrm>
        </p:spPr>
        <p:txBody>
          <a:bodyPr>
            <a:normAutofit/>
          </a:bodyPr>
          <a:lstStyle/>
          <a:p>
            <a:r>
              <a:rPr lang="en-US" dirty="0"/>
              <a:t>Supportive family / friends; good </a:t>
            </a:r>
            <a:r>
              <a:rPr lang="en-US" dirty="0" smtClean="0"/>
              <a:t>communication; nourish these relationships</a:t>
            </a:r>
            <a:endParaRPr lang="en-US" dirty="0"/>
          </a:p>
          <a:p>
            <a:r>
              <a:rPr lang="en-US" dirty="0" smtClean="0"/>
              <a:t>Identify your interests, values, goals (especially in comparison to how you are spending your time)</a:t>
            </a:r>
          </a:p>
          <a:p>
            <a:r>
              <a:rPr lang="en-US" dirty="0"/>
              <a:t>Prioritize / plan / schedule </a:t>
            </a:r>
          </a:p>
          <a:p>
            <a:r>
              <a:rPr lang="en-US" dirty="0" smtClean="0"/>
              <a:t>Don’t forget about self-care and things that will rejuvenate you and potentially help you be more efficient</a:t>
            </a:r>
          </a:p>
          <a:p>
            <a:r>
              <a:rPr lang="en-US" dirty="0" smtClean="0"/>
              <a:t>Find ways to get help with tasks that do not bring joy / satisfaction and let go of the control over these things</a:t>
            </a:r>
          </a:p>
          <a:p>
            <a:r>
              <a:rPr lang="en-US" dirty="0" smtClean="0"/>
              <a:t>Let go of others’ expectations and be compassionate with yourself (“good enough” is ok sometimes)</a:t>
            </a:r>
          </a:p>
        </p:txBody>
      </p:sp>
    </p:spTree>
    <p:extLst>
      <p:ext uri="{BB962C8B-B14F-4D97-AF65-F5344CB8AC3E}">
        <p14:creationId xmlns:p14="http://schemas.microsoft.com/office/powerpoint/2010/main" val="3370431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COPING AT WORK WITH WORK-LIFE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4145280"/>
          </a:xfrm>
        </p:spPr>
        <p:txBody>
          <a:bodyPr>
            <a:normAutofit/>
          </a:bodyPr>
          <a:lstStyle/>
          <a:p>
            <a:r>
              <a:rPr lang="en-US" dirty="0" smtClean="0"/>
              <a:t>Supportive leadership, colleagues</a:t>
            </a:r>
          </a:p>
          <a:p>
            <a:r>
              <a:rPr lang="en-US" dirty="0" smtClean="0"/>
              <a:t>Mentorship</a:t>
            </a:r>
          </a:p>
          <a:p>
            <a:r>
              <a:rPr lang="en-US" dirty="0" smtClean="0"/>
              <a:t>Keep in mind your interests/values/goals and how these align (or don’t) with job expectations</a:t>
            </a:r>
          </a:p>
          <a:p>
            <a:r>
              <a:rPr lang="en-US" dirty="0" smtClean="0"/>
              <a:t>Prioritize, plan/organize, schedule (including phone/email)</a:t>
            </a:r>
          </a:p>
          <a:p>
            <a:r>
              <a:rPr lang="en-US" dirty="0" smtClean="0"/>
              <a:t>Utilize flexibility when possible and needed</a:t>
            </a:r>
          </a:p>
          <a:p>
            <a:r>
              <a:rPr lang="en-US" dirty="0" smtClean="0"/>
              <a:t>Delegate when appropriate</a:t>
            </a:r>
          </a:p>
          <a:p>
            <a:r>
              <a:rPr lang="en-US" dirty="0" smtClean="0"/>
              <a:t>Learn to say no while still being a team player and helping others</a:t>
            </a:r>
          </a:p>
          <a:p>
            <a:r>
              <a:rPr lang="en-US" dirty="0" smtClean="0"/>
              <a:t>Keep in mind the bigger picture / longer game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143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1" y="1023867"/>
            <a:ext cx="4095238" cy="3349641"/>
          </a:xfrm>
        </p:spPr>
        <p:txBody>
          <a:bodyPr/>
          <a:lstStyle/>
          <a:p>
            <a:r>
              <a:rPr lang="en-US" dirty="0" smtClean="0"/>
              <a:t>WORK-LIFE INTEGRATION: CHALLENGES &amp; EFFECTIVE COPING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Felger, PhD</a:t>
            </a:r>
          </a:p>
          <a:p>
            <a:r>
              <a:rPr lang="en-US" dirty="0" smtClean="0"/>
              <a:t>Assistant Professor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COPING AT HOME WITH WORK-LIFE CHALLENGES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088673" y="2535741"/>
            <a:ext cx="8179791" cy="2246627"/>
            <a:chOff x="2884846" y="3162941"/>
            <a:chExt cx="8179791" cy="2246627"/>
          </a:xfrm>
        </p:grpSpPr>
        <p:sp>
          <p:nvSpPr>
            <p:cNvPr id="4" name="Right Triangle 3"/>
            <p:cNvSpPr/>
            <p:nvPr/>
          </p:nvSpPr>
          <p:spPr>
            <a:xfrm>
              <a:off x="2884846" y="3214381"/>
              <a:ext cx="8168502" cy="2195187"/>
            </a:xfrm>
            <a:prstGeom prst="rt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Triangle 4"/>
            <p:cNvSpPr/>
            <p:nvPr/>
          </p:nvSpPr>
          <p:spPr>
            <a:xfrm rot="10800000">
              <a:off x="2896135" y="3162941"/>
              <a:ext cx="8168502" cy="2195187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63233" y="4813733"/>
              <a:ext cx="33395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2"/>
                  </a:solidFill>
                </a:rPr>
                <a:t>Work</a:t>
              </a:r>
              <a:endParaRPr lang="en-US" sz="2800" dirty="0">
                <a:solidFill>
                  <a:schemeClr val="bg2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78087" y="3194303"/>
              <a:ext cx="333952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 smtClean="0">
                  <a:solidFill>
                    <a:schemeClr val="bg2"/>
                  </a:solidFill>
                </a:rPr>
                <a:t>Life (family, friends, household)</a:t>
              </a:r>
              <a:endParaRPr lang="en-US" sz="28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083015" y="2776827"/>
            <a:ext cx="8285680" cy="1744339"/>
            <a:chOff x="3083015" y="3074747"/>
            <a:chExt cx="8285680" cy="1744339"/>
          </a:xfrm>
        </p:grpSpPr>
        <p:grpSp>
          <p:nvGrpSpPr>
            <p:cNvPr id="11" name="Group 10"/>
            <p:cNvGrpSpPr/>
            <p:nvPr/>
          </p:nvGrpSpPr>
          <p:grpSpPr>
            <a:xfrm>
              <a:off x="3083015" y="3074747"/>
              <a:ext cx="8285680" cy="1744339"/>
              <a:chOff x="3083015" y="3074747"/>
              <a:chExt cx="8285680" cy="1744339"/>
            </a:xfrm>
          </p:grpSpPr>
          <p:sp>
            <p:nvSpPr>
              <p:cNvPr id="9" name="Diagonal Stripe 8"/>
              <p:cNvSpPr/>
              <p:nvPr/>
            </p:nvSpPr>
            <p:spPr>
              <a:xfrm rot="1152766">
                <a:off x="6841703" y="4307042"/>
                <a:ext cx="4526992" cy="512044"/>
              </a:xfrm>
              <a:prstGeom prst="diagStripe">
                <a:avLst>
                  <a:gd name="adj" fmla="val 22597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Diagonal Stripe 9"/>
              <p:cNvSpPr/>
              <p:nvPr/>
            </p:nvSpPr>
            <p:spPr>
              <a:xfrm rot="11907836">
                <a:off x="3083015" y="3074747"/>
                <a:ext cx="4375944" cy="508467"/>
              </a:xfrm>
              <a:prstGeom prst="diagStripe">
                <a:avLst>
                  <a:gd name="adj" fmla="val 22597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 rot="739345">
              <a:off x="6768745" y="3899899"/>
              <a:ext cx="33395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Self</a:t>
              </a:r>
              <a:endPara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05880" y="4954852"/>
            <a:ext cx="3339522" cy="1083301"/>
            <a:chOff x="3005880" y="4954852"/>
            <a:chExt cx="3339522" cy="1083301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3292487" y="4954852"/>
              <a:ext cx="15676" cy="611516"/>
            </a:xfrm>
            <a:prstGeom prst="straightConnector1">
              <a:avLst/>
            </a:prstGeom>
            <a:ln w="50800" cmpd="sng">
              <a:solidFill>
                <a:schemeClr val="accent1"/>
              </a:solidFill>
              <a:headEnd type="none"/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005880" y="5514933"/>
              <a:ext cx="33395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</a:rPr>
                <a:t>Grant due</a:t>
              </a:r>
              <a:endParaRPr lang="en-US" sz="28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846301" y="4950452"/>
            <a:ext cx="3339522" cy="1514188"/>
            <a:chOff x="7846301" y="4950452"/>
            <a:chExt cx="3339522" cy="1514188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1002165" y="4950452"/>
              <a:ext cx="15676" cy="611516"/>
            </a:xfrm>
            <a:prstGeom prst="straightConnector1">
              <a:avLst/>
            </a:prstGeom>
            <a:ln w="50800" cmpd="sng">
              <a:solidFill>
                <a:schemeClr val="accent3">
                  <a:lumMod val="75000"/>
                </a:schemeClr>
              </a:solidFill>
              <a:headEnd type="none"/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846301" y="5510533"/>
              <a:ext cx="333952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 smtClean="0">
                  <a:solidFill>
                    <a:schemeClr val="accent3">
                      <a:lumMod val="75000"/>
                    </a:schemeClr>
                  </a:solidFill>
                </a:rPr>
                <a:t>Buying house and moving</a:t>
              </a:r>
              <a:endParaRPr lang="en-US" sz="28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970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YOUR BIGGEST WORK-LIFE INTEGRATION CHALLENGES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947" y="2422720"/>
            <a:ext cx="8770571" cy="3651504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Husbandunderstanding</a:t>
            </a:r>
            <a:r>
              <a:rPr lang="en-US" sz="2400" dirty="0" smtClean="0"/>
              <a:t> but still upset when entire weeks go by and I may only get to spend time with him at dinner</a:t>
            </a:r>
          </a:p>
          <a:p>
            <a:r>
              <a:rPr lang="en-US" sz="2400" dirty="0" smtClean="0"/>
              <a:t>Friends that I’ve lost touch with over the years, or people who live here and I hardly see </a:t>
            </a:r>
          </a:p>
          <a:p>
            <a:r>
              <a:rPr lang="en-US" sz="2400" dirty="0" smtClean="0"/>
              <a:t>Family members not understand imbalance in work/pay ratio or why I have to do computer work over holidays</a:t>
            </a:r>
          </a:p>
          <a:p>
            <a:r>
              <a:rPr lang="en-US" sz="2400" dirty="0" smtClean="0"/>
              <a:t>Getting run down and tired, not feeling my best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056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COPING AT WORK WITH WORK-LIFE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36" y="2187520"/>
            <a:ext cx="10293211" cy="3651504"/>
          </a:xfrm>
        </p:spPr>
        <p:txBody>
          <a:bodyPr>
            <a:noAutofit/>
          </a:bodyPr>
          <a:lstStyle/>
          <a:p>
            <a:r>
              <a:rPr lang="en-US" sz="2400" dirty="0" smtClean="0"/>
              <a:t>Being clear with my husband about what I can and cannot do, and letting him know when I plan to have free time – reminding him about my travel plans</a:t>
            </a:r>
          </a:p>
          <a:p>
            <a:r>
              <a:rPr lang="en-US" sz="2400" dirty="0" smtClean="0"/>
              <a:t>Trying to at least on a yearly basis set aside time for correspondence with friends/family</a:t>
            </a:r>
          </a:p>
          <a:p>
            <a:r>
              <a:rPr lang="en-US" sz="2400" dirty="0" smtClean="0"/>
              <a:t>Talk to my family when I see them about what I’m doing and its importance – if they understand they appreciate it more</a:t>
            </a:r>
          </a:p>
          <a:p>
            <a:r>
              <a:rPr lang="en-US" sz="2400" dirty="0" smtClean="0"/>
              <a:t>Setting aside time just to focus on a work or house project </a:t>
            </a:r>
          </a:p>
          <a:p>
            <a:r>
              <a:rPr lang="en-US" sz="2400" dirty="0" smtClean="0"/>
              <a:t>Listening to my body and taking time to exercise or rest</a:t>
            </a:r>
          </a:p>
          <a:p>
            <a:r>
              <a:rPr lang="en-US" sz="2400" dirty="0" smtClean="0"/>
              <a:t>Respecting lives and personal time of colleagues and others in the department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490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1" y="1023867"/>
            <a:ext cx="4095238" cy="3349641"/>
          </a:xfrm>
        </p:spPr>
        <p:txBody>
          <a:bodyPr/>
          <a:lstStyle/>
          <a:p>
            <a:r>
              <a:rPr lang="en-US" dirty="0" smtClean="0"/>
              <a:t>WORK-LIFE INTEGRATION: CHALLENGES &amp; EFFECTIVE COPING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736123"/>
            <a:ext cx="3793678" cy="124701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Sarah Brewer, MHA MBA</a:t>
            </a:r>
          </a:p>
          <a:p>
            <a:r>
              <a:rPr lang="en-US" dirty="0" smtClean="0"/>
              <a:t>Clinical Administrator, Brain Health Center</a:t>
            </a:r>
          </a:p>
          <a:p>
            <a:r>
              <a:rPr lang="en-US" dirty="0" smtClean="0"/>
              <a:t>Departments of Psychiatry and Behavioral Sciences, Neurology, Neurosurgery, Rehabilitation Medicine and the Sleep Center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14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YOUR BIGGEST WORK-LIFE INTEGRATION CHALLENGES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27385"/>
            <a:ext cx="8770571" cy="3862519"/>
          </a:xfrm>
        </p:spPr>
        <p:txBody>
          <a:bodyPr>
            <a:normAutofit/>
          </a:bodyPr>
          <a:lstStyle/>
          <a:p>
            <a:r>
              <a:rPr lang="en-US" dirty="0" smtClean="0"/>
              <a:t>TIME!! 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Massive email volume</a:t>
            </a:r>
          </a:p>
          <a:p>
            <a:r>
              <a:rPr lang="en-US" dirty="0" smtClean="0"/>
              <a:t>Fitting in important “basics” like sleep and exercise</a:t>
            </a:r>
          </a:p>
          <a:p>
            <a:r>
              <a:rPr lang="en-US" dirty="0"/>
              <a:t>Missing out on </a:t>
            </a:r>
            <a:r>
              <a:rPr lang="en-US" dirty="0" smtClean="0"/>
              <a:t>being </a:t>
            </a:r>
            <a:r>
              <a:rPr lang="en-US" dirty="0"/>
              <a:t>the </a:t>
            </a:r>
            <a:r>
              <a:rPr lang="en-US" dirty="0" smtClean="0"/>
              <a:t>parent/wife/friend</a:t>
            </a:r>
          </a:p>
          <a:p>
            <a:r>
              <a:rPr lang="en-US" dirty="0" smtClean="0"/>
              <a:t>Long days = exhaustion but no time for rest </a:t>
            </a:r>
          </a:p>
          <a:p>
            <a:r>
              <a:rPr lang="en-US" dirty="0" smtClean="0"/>
              <a:t>When work feels organized, home feels disorganized and vice versa.</a:t>
            </a:r>
          </a:p>
          <a:p>
            <a:r>
              <a:rPr lang="en-US" dirty="0" smtClean="0"/>
              <a:t>Constant pull of work (always plugged in) which means checked out of “life”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1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COPING AT HOME WITH WORK-LIFE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Prioritize sleep</a:t>
            </a:r>
          </a:p>
          <a:p>
            <a:r>
              <a:rPr lang="en-US" dirty="0" smtClean="0"/>
              <a:t>Focus on work at work</a:t>
            </a:r>
          </a:p>
          <a:p>
            <a:pPr lvl="1"/>
            <a:r>
              <a:rPr lang="en-US" dirty="0" smtClean="0"/>
              <a:t>Weekends/evenings = family time; no work (put phone down when walking in the door)</a:t>
            </a:r>
          </a:p>
          <a:p>
            <a:pPr lvl="1"/>
            <a:r>
              <a:rPr lang="en-US" dirty="0" smtClean="0"/>
              <a:t>Find the time that works for you (e.g. </a:t>
            </a:r>
            <a:r>
              <a:rPr lang="en-US" dirty="0"/>
              <a:t>e</a:t>
            </a:r>
            <a:r>
              <a:rPr lang="en-US" dirty="0" smtClean="0"/>
              <a:t>arly morning work before work means less impact on family) </a:t>
            </a:r>
          </a:p>
          <a:p>
            <a:r>
              <a:rPr lang="en-US" dirty="0" smtClean="0"/>
              <a:t>Make time for yourself – either with kids/spouse or solo (running/yoga/</a:t>
            </a:r>
            <a:r>
              <a:rPr lang="en-US" dirty="0" err="1" smtClean="0"/>
              <a:t>etc</a:t>
            </a:r>
            <a:r>
              <a:rPr lang="en-US" dirty="0" smtClean="0"/>
              <a:t>) – making sure to understand who you are and not to lose that</a:t>
            </a:r>
          </a:p>
          <a:p>
            <a:r>
              <a:rPr lang="en-US" dirty="0" smtClean="0"/>
              <a:t>Develop a network of friends/support to help (and ground)</a:t>
            </a:r>
          </a:p>
          <a:p>
            <a:r>
              <a:rPr lang="en-US" dirty="0" smtClean="0"/>
              <a:t>Use services (if possible/affordable) to do things that you don’t need to (cleaning/shorten cooking, etc.)</a:t>
            </a:r>
          </a:p>
          <a:p>
            <a:r>
              <a:rPr lang="en-US" dirty="0" smtClean="0"/>
              <a:t>Intentionally develop/define/accept family role (with spouse)</a:t>
            </a:r>
          </a:p>
          <a:p>
            <a:r>
              <a:rPr lang="en-US" dirty="0" smtClean="0"/>
              <a:t>Check in with my extremely honest kids frequently</a:t>
            </a:r>
          </a:p>
          <a:p>
            <a:r>
              <a:rPr lang="en-US" dirty="0" smtClean="0"/>
              <a:t>Don’t let work overtake life, but embed it in life in a positive/unobtrusive way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46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YOUR BIGGEST WORK-LIFE INTEGRATION CHALLENGES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TIME and ENERGY</a:t>
            </a:r>
          </a:p>
          <a:p>
            <a:pPr lvl="1"/>
            <a:r>
              <a:rPr lang="en-US" sz="2600" dirty="0" smtClean="0"/>
              <a:t>Never enough to do it all as well as we wish</a:t>
            </a:r>
          </a:p>
          <a:p>
            <a:pPr lvl="1"/>
            <a:r>
              <a:rPr lang="en-US" sz="2600" dirty="0" smtClean="0"/>
              <a:t>Triage is key, both at work and at home</a:t>
            </a:r>
          </a:p>
          <a:p>
            <a:pPr lvl="2"/>
            <a:r>
              <a:rPr lang="en-US" sz="2400" i="0" dirty="0" smtClean="0"/>
              <a:t>Have to trim what is least crucial</a:t>
            </a:r>
          </a:p>
          <a:p>
            <a:pPr lvl="1"/>
            <a:r>
              <a:rPr lang="en-US" sz="2600" dirty="0" smtClean="0"/>
              <a:t>Soul searching to determine what time balance really is what you want. Then live with it with authenticity, without guilt</a:t>
            </a:r>
            <a:endParaRPr lang="en-US" sz="2600" i="0" dirty="0"/>
          </a:p>
        </p:txBody>
      </p:sp>
    </p:spTree>
    <p:extLst>
      <p:ext uri="{BB962C8B-B14F-4D97-AF65-F5344CB8AC3E}">
        <p14:creationId xmlns:p14="http://schemas.microsoft.com/office/powerpoint/2010/main" val="940527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COPING AT WORK WITH WORK-LIFE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Accept what I can and cannot do</a:t>
            </a:r>
          </a:p>
          <a:p>
            <a:r>
              <a:rPr lang="en-US" dirty="0" smtClean="0"/>
              <a:t>Prioritize </a:t>
            </a:r>
            <a:r>
              <a:rPr lang="en-US" dirty="0"/>
              <a:t>what really needs </a:t>
            </a:r>
            <a:r>
              <a:rPr lang="en-US" dirty="0" smtClean="0"/>
              <a:t>you </a:t>
            </a:r>
            <a:r>
              <a:rPr lang="en-US" dirty="0"/>
              <a:t>vs. what needs </a:t>
            </a:r>
            <a:r>
              <a:rPr lang="en-US" dirty="0" smtClean="0"/>
              <a:t>advice/guidance</a:t>
            </a:r>
          </a:p>
          <a:p>
            <a:r>
              <a:rPr lang="en-US" dirty="0" smtClean="0"/>
              <a:t>Develop and rely on an incredible team</a:t>
            </a:r>
            <a:endParaRPr lang="en-US" dirty="0"/>
          </a:p>
          <a:p>
            <a:r>
              <a:rPr lang="en-US" dirty="0" smtClean="0"/>
              <a:t>Keep </a:t>
            </a:r>
            <a:r>
              <a:rPr lang="en-US" dirty="0"/>
              <a:t>work and life </a:t>
            </a:r>
            <a:r>
              <a:rPr lang="en-US" dirty="0" smtClean="0"/>
              <a:t>calendars/task </a:t>
            </a:r>
            <a:r>
              <a:rPr lang="en-US" dirty="0"/>
              <a:t>lists electronic and together</a:t>
            </a:r>
          </a:p>
          <a:p>
            <a:r>
              <a:rPr lang="en-US" dirty="0" smtClean="0"/>
              <a:t>Model </a:t>
            </a:r>
            <a:r>
              <a:rPr lang="en-US" dirty="0"/>
              <a:t>a good work life balance and </a:t>
            </a:r>
            <a:r>
              <a:rPr lang="en-US" dirty="0" smtClean="0"/>
              <a:t>try </a:t>
            </a:r>
            <a:r>
              <a:rPr lang="en-US" dirty="0"/>
              <a:t>to create a good work life balance culture for </a:t>
            </a:r>
            <a:r>
              <a:rPr lang="en-US" dirty="0" smtClean="0"/>
              <a:t>staff</a:t>
            </a:r>
          </a:p>
          <a:p>
            <a:r>
              <a:rPr lang="en-US" dirty="0" smtClean="0"/>
              <a:t>Administrative </a:t>
            </a:r>
            <a:r>
              <a:rPr lang="en-US" dirty="0"/>
              <a:t>time once a quarter </a:t>
            </a:r>
            <a:endParaRPr lang="en-US" dirty="0" smtClean="0"/>
          </a:p>
          <a:p>
            <a:r>
              <a:rPr lang="en-US" dirty="0" smtClean="0"/>
              <a:t>Enjoy what you do (little things can help)</a:t>
            </a:r>
          </a:p>
          <a:p>
            <a:r>
              <a:rPr lang="en-US" dirty="0" smtClean="0"/>
              <a:t>Involve team/colleagues when something slows/stuck</a:t>
            </a:r>
          </a:p>
          <a:p>
            <a:r>
              <a:rPr lang="en-US" dirty="0" smtClean="0"/>
              <a:t>Prioritization/Organization Tips</a:t>
            </a:r>
          </a:p>
          <a:p>
            <a:pPr lvl="1"/>
            <a:r>
              <a:rPr lang="en-US" dirty="0" smtClean="0"/>
              <a:t>Project trackers, Evernote!!!, Calendar due dates/hold times for specific items, Outlook folder routing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62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COPING AT HOME WITH WORK-LIFE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944" y="2438400"/>
            <a:ext cx="9934328" cy="365150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you need to work at home (which most of us do)</a:t>
            </a:r>
          </a:p>
          <a:p>
            <a:pPr lvl="1"/>
            <a:r>
              <a:rPr lang="en-US" dirty="0" smtClean="0"/>
              <a:t>Try to work during the time when you are most efficient and productive (early AM, late PM)</a:t>
            </a:r>
          </a:p>
          <a:p>
            <a:pPr lvl="1"/>
            <a:r>
              <a:rPr lang="en-US" dirty="0" smtClean="0"/>
              <a:t>Don’t neglect your personal needs for sleep, exercise, decent food</a:t>
            </a:r>
          </a:p>
          <a:p>
            <a:pPr lvl="1"/>
            <a:r>
              <a:rPr lang="en-US" dirty="0" smtClean="0"/>
              <a:t>An academic career is a marathon run, not a sprint, so PACE YOURSELF</a:t>
            </a:r>
          </a:p>
          <a:p>
            <a:pPr lvl="1"/>
            <a:r>
              <a:rPr lang="en-US" dirty="0" smtClean="0"/>
              <a:t>Vacations (with family) are essential</a:t>
            </a:r>
          </a:p>
          <a:p>
            <a:pPr lvl="2"/>
            <a:r>
              <a:rPr lang="en-US" i="0" dirty="0" smtClean="0"/>
              <a:t>I find 2 weeks is 4 times better than 1 week for recuperation/renewal</a:t>
            </a:r>
          </a:p>
          <a:p>
            <a:pPr lvl="2"/>
            <a:r>
              <a:rPr lang="en-US" i="0" dirty="0" smtClean="0"/>
              <a:t>It is important to spend at least one family vacation per year totally “off the grid”</a:t>
            </a:r>
          </a:p>
          <a:p>
            <a:pPr lvl="1"/>
            <a:r>
              <a:rPr lang="en-US" dirty="0" smtClean="0"/>
              <a:t>Money spent on saving </a:t>
            </a:r>
            <a:r>
              <a:rPr lang="en-US" dirty="0"/>
              <a:t>time </a:t>
            </a:r>
            <a:r>
              <a:rPr lang="en-US" dirty="0" smtClean="0"/>
              <a:t>is money well spent (house cleaner, prepared meals, yard help,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i="0" dirty="0" smtClean="0"/>
              <a:t>Family meal time is important for everybody, even if short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1316430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COPING AT WORK WITH WORK-LIFE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2828" y="2438399"/>
            <a:ext cx="9461443" cy="3938307"/>
          </a:xfrm>
        </p:spPr>
        <p:txBody>
          <a:bodyPr/>
          <a:lstStyle/>
          <a:p>
            <a:r>
              <a:rPr lang="en-US" dirty="0" smtClean="0"/>
              <a:t>Efficiency and triage are key</a:t>
            </a:r>
          </a:p>
          <a:p>
            <a:r>
              <a:rPr lang="en-US" dirty="0" smtClean="0"/>
              <a:t>Multi-tasking is NOT worth it: cognition is less efficient</a:t>
            </a:r>
          </a:p>
          <a:p>
            <a:r>
              <a:rPr lang="en-US" dirty="0" smtClean="0"/>
              <a:t>Get up and get little bits of exercise every hour or two (climbing stairs, fast walking). Even 5 </a:t>
            </a:r>
            <a:r>
              <a:rPr lang="en-US" dirty="0" err="1" smtClean="0"/>
              <a:t>mins</a:t>
            </a:r>
            <a:r>
              <a:rPr lang="en-US" dirty="0" smtClean="0"/>
              <a:t> can rejuvenate.</a:t>
            </a:r>
          </a:p>
          <a:p>
            <a:r>
              <a:rPr lang="en-US" dirty="0" smtClean="0"/>
              <a:t>Be mindful of time spent schmoozing. Some is necessary for workplace esprit de corps, but too much is too much.</a:t>
            </a:r>
          </a:p>
          <a:p>
            <a:pPr lvl="1"/>
            <a:r>
              <a:rPr lang="en-US" dirty="0" smtClean="0"/>
              <a:t>But it IS important to show up for significant work/social events</a:t>
            </a:r>
          </a:p>
          <a:p>
            <a:r>
              <a:rPr lang="en-US" dirty="0" smtClean="0"/>
              <a:t>Seek mentoring or peer advice if you have difficulty at your work setting</a:t>
            </a:r>
          </a:p>
          <a:p>
            <a:r>
              <a:rPr lang="en-US" dirty="0" smtClean="0"/>
              <a:t>Total work time doesn’t have to be constant across </a:t>
            </a:r>
            <a:r>
              <a:rPr lang="en-US" smtClean="0"/>
              <a:t>child rearing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7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1" y="1023867"/>
            <a:ext cx="4095238" cy="3349641"/>
          </a:xfrm>
        </p:spPr>
        <p:txBody>
          <a:bodyPr/>
          <a:lstStyle/>
          <a:p>
            <a:r>
              <a:rPr lang="en-US" dirty="0" smtClean="0"/>
              <a:t>WORK-LIFE INTEGRATION: CHALLENGES &amp; EFFECTIVE COPING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Dorian Lamis, PhD</a:t>
            </a:r>
          </a:p>
          <a:p>
            <a:r>
              <a:rPr lang="en-US" dirty="0" smtClean="0"/>
              <a:t>Assistant Professor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21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YOUR BIGGEST WORK-LIFE INTEGRATION CHALLENGES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responding to work emails/calls at night and/or during the weekend</a:t>
            </a:r>
          </a:p>
          <a:p>
            <a:r>
              <a:rPr lang="en-US" dirty="0" smtClean="0"/>
              <a:t>Not being able to stop working on a project or manuscript when close to finished</a:t>
            </a:r>
          </a:p>
          <a:p>
            <a:r>
              <a:rPr lang="en-US" dirty="0" smtClean="0"/>
              <a:t>Taking on too many responsibilities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399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COPING AT HOME WITH WORK-LIFE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 and self-care</a:t>
            </a:r>
          </a:p>
          <a:p>
            <a:r>
              <a:rPr lang="en-US" dirty="0" smtClean="0"/>
              <a:t>Making specific time(s) to spend with spouse and/or children</a:t>
            </a:r>
          </a:p>
          <a:p>
            <a:r>
              <a:rPr lang="en-US" dirty="0" smtClean="0"/>
              <a:t>Remove access to internet/phone when spending time with spouse/children</a:t>
            </a:r>
          </a:p>
          <a:p>
            <a:r>
              <a:rPr lang="en-US" dirty="0" smtClean="0"/>
              <a:t>Do fun things (vacation, sports events, live music) with family/friends. Set dates and plan in advance</a:t>
            </a:r>
          </a:p>
          <a:p>
            <a:r>
              <a:rPr lang="en-US" dirty="0" smtClean="0"/>
              <a:t>Openly discuss these issues with spouse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748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COPING AT WORK WITH WORK-LIFE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7600" y="2438400"/>
            <a:ext cx="9316671" cy="3651504"/>
          </a:xfrm>
        </p:spPr>
        <p:txBody>
          <a:bodyPr>
            <a:normAutofit/>
          </a:bodyPr>
          <a:lstStyle/>
          <a:p>
            <a:r>
              <a:rPr lang="en-US" dirty="0" smtClean="0"/>
              <a:t>Set list of priorities with timelines</a:t>
            </a:r>
          </a:p>
          <a:p>
            <a:r>
              <a:rPr lang="en-US" dirty="0" smtClean="0"/>
              <a:t>Say “no” to tasks when you’re not excited about them and/or there’s no benefit </a:t>
            </a:r>
            <a:endParaRPr lang="en-US" dirty="0"/>
          </a:p>
          <a:p>
            <a:r>
              <a:rPr lang="en-US" dirty="0" smtClean="0"/>
              <a:t>Make sure your colleagues/supervisees are happy, which will be less stressful for you at work and home. Help others out when asked (they will return the favor)</a:t>
            </a:r>
          </a:p>
          <a:p>
            <a:r>
              <a:rPr lang="en-US" dirty="0" smtClean="0"/>
              <a:t>Ask for support if needed; discuss with mentor</a:t>
            </a:r>
            <a:r>
              <a:rPr lang="en-US" smtClean="0"/>
              <a:t>, colleague</a:t>
            </a:r>
            <a:r>
              <a:rPr lang="en-US" dirty="0" smtClean="0"/>
              <a:t>, or friend if overwhelmed</a:t>
            </a:r>
          </a:p>
          <a:p>
            <a:r>
              <a:rPr lang="en-US" dirty="0" smtClean="0"/>
              <a:t>Set boundaries</a:t>
            </a:r>
          </a:p>
          <a:p>
            <a:r>
              <a:rPr lang="en-US" dirty="0" smtClean="0"/>
              <a:t>Do not strive for perfectionism in everything; one thing at a time</a:t>
            </a:r>
          </a:p>
          <a:p>
            <a:r>
              <a:rPr lang="en-US" dirty="0" smtClean="0"/>
              <a:t>Find good collaborators, so you’re not left with the majority of the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05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1" y="1023867"/>
            <a:ext cx="4095238" cy="3349641"/>
          </a:xfrm>
        </p:spPr>
        <p:txBody>
          <a:bodyPr/>
          <a:lstStyle/>
          <a:p>
            <a:r>
              <a:rPr lang="en-US" dirty="0" smtClean="0"/>
              <a:t>WORK-LIFE INTEGRATION: CHALLENGES &amp; EFFECTIVE COPING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Holton, MD</a:t>
            </a:r>
          </a:p>
          <a:p>
            <a:r>
              <a:rPr lang="en-US" dirty="0" smtClean="0"/>
              <a:t>Assistant Professor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448203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eathered" id="{EEC9B30E-2747-4D42-BCBE-A02BDEEEA114}" vid="{0DE630C6-BBA0-46FD-9C6B-084D4C5F4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207</TotalTime>
  <Words>1507</Words>
  <Application>Microsoft Office PowerPoint</Application>
  <PresentationFormat>Custom</PresentationFormat>
  <Paragraphs>145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Feathered</vt:lpstr>
      <vt:lpstr>WORK-LIFE INTEGRATION: CHALLENGES &amp; EFFECTIVE COPING</vt:lpstr>
      <vt:lpstr>YOUR BIGGEST WORK-LIFE INTEGRATION CHALLENGES</vt:lpstr>
      <vt:lpstr>TIPS FOR COPING AT HOME WITH WORK-LIFE CHALLENGES</vt:lpstr>
      <vt:lpstr>TIPS FOR COPING AT WORK WITH WORK-LIFE CHALLENGES</vt:lpstr>
      <vt:lpstr>WORK-LIFE INTEGRATION: CHALLENGES &amp; EFFECTIVE COPING</vt:lpstr>
      <vt:lpstr>YOUR BIGGEST WORK-LIFE INTEGRATION CHALLENGES</vt:lpstr>
      <vt:lpstr>TIPS FOR COPING AT HOME WITH WORK-LIFE CHALLENGES</vt:lpstr>
      <vt:lpstr>TIPS FOR COPING AT WORK WITH WORK-LIFE CHALLENGES</vt:lpstr>
      <vt:lpstr>WORK-LIFE INTEGRATION: CHALLENGES &amp; EFFECTIVE COPING</vt:lpstr>
      <vt:lpstr>YOUR BIGGEST WORK-LIFE INTEGRATION CHALLENGES</vt:lpstr>
      <vt:lpstr>TIPS FOR COPING AT HOME WITH WORK-LIFE CHALLENGES</vt:lpstr>
      <vt:lpstr>TIPS FOR COPING AT WORK WITH WORK-LIFE CHALLENGES</vt:lpstr>
      <vt:lpstr>WORK-LIFE INTEGRATION: CHALLENGES &amp; EFFECTIVE COPING</vt:lpstr>
      <vt:lpstr>TIPS FOR COPING AT HOME WITH WORK-LIFE CHALLENGES</vt:lpstr>
      <vt:lpstr>YOUR BIGGEST WORK-LIFE INTEGRATION CHALLENGES</vt:lpstr>
      <vt:lpstr>TIPS FOR COPING AT WORK WITH WORK-LIFE CHALLENGES</vt:lpstr>
      <vt:lpstr>WORK-LIFE INTEGRATION: CHALLENGES &amp; EFFECTIVE COPING</vt:lpstr>
      <vt:lpstr>YOUR BIGGEST WORK-LIFE INTEGRATION CHALLENGES</vt:lpstr>
      <vt:lpstr>TIPS FOR COPING AT HOME WITH WORK-LIFE CHALLENGES</vt:lpstr>
      <vt:lpstr>TIPS FOR COPING AT WORK WITH WORK-LIFE CHALLENGES</vt:lpstr>
    </vt:vector>
  </TitlesOfParts>
  <Company>Emory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WORK-LIFE INTEGRATION: CHALLENGES &amp; EFFECTIVE COPING</dc:title>
  <dc:creator>Kaslow, Nadine</dc:creator>
  <cp:lastModifiedBy>Nadine Kaslow</cp:lastModifiedBy>
  <cp:revision>7</cp:revision>
  <dcterms:created xsi:type="dcterms:W3CDTF">2016-12-31T23:44:56Z</dcterms:created>
  <dcterms:modified xsi:type="dcterms:W3CDTF">2017-02-06T16:00:56Z</dcterms:modified>
</cp:coreProperties>
</file>